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3"/>
  </p:notesMasterIdLst>
  <p:sldIdLst>
    <p:sldId id="2330" r:id="rId3"/>
    <p:sldId id="2287" r:id="rId4"/>
    <p:sldId id="2325" r:id="rId5"/>
    <p:sldId id="2298" r:id="rId6"/>
    <p:sldId id="2361" r:id="rId7"/>
    <p:sldId id="2365" r:id="rId8"/>
    <p:sldId id="2366" r:id="rId9"/>
    <p:sldId id="2059" r:id="rId10"/>
    <p:sldId id="2233" r:id="rId11"/>
    <p:sldId id="2302" r:id="rId12"/>
    <p:sldId id="2339" r:id="rId13"/>
    <p:sldId id="2362" r:id="rId14"/>
    <p:sldId id="2372" r:id="rId15"/>
    <p:sldId id="2371" r:id="rId16"/>
    <p:sldId id="2373" r:id="rId17"/>
    <p:sldId id="2374" r:id="rId18"/>
    <p:sldId id="2243" r:id="rId19"/>
    <p:sldId id="2310" r:id="rId20"/>
    <p:sldId id="2342" r:id="rId21"/>
    <p:sldId id="2375" r:id="rId22"/>
    <p:sldId id="1986" r:id="rId23"/>
    <p:sldId id="2163" r:id="rId24"/>
    <p:sldId id="2349" r:id="rId25"/>
    <p:sldId id="2377" r:id="rId26"/>
    <p:sldId id="2376" r:id="rId27"/>
    <p:sldId id="2378" r:id="rId28"/>
    <p:sldId id="2379" r:id="rId29"/>
    <p:sldId id="2380" r:id="rId30"/>
    <p:sldId id="1948" r:id="rId31"/>
    <p:sldId id="1894" r:id="rId3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697" autoAdjust="0"/>
  </p:normalViewPr>
  <p:slideViewPr>
    <p:cSldViewPr>
      <p:cViewPr varScale="1">
        <p:scale>
          <a:sx n="101" d="100"/>
          <a:sy n="101" d="100"/>
        </p:scale>
        <p:origin x="-124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3/20/2024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3185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2776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0811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2674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0980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6231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8268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5206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43345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48677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30</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5492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3/20/2024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3/20/2024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3/20/2024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3/20/2024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3/20/2024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3/20/2024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3/20/2024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3/20/2024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3/20/2024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5"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 March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The Right Focus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82</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Ministry Of Reconciliation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143000"/>
            <a:ext cx="8610600"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 phrase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is written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shows that the authority of Paul’s argument rested upon a passage of Scripture from the Old Testament,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believe, therefore I spoke</a:t>
            </a:r>
            <a:r>
              <a:rPr lang="en-US" sz="2400" b="1" dirty="0" smtClean="0">
                <a:latin typeface="Cambria" panose="02040503050406030204" pitchFamily="18" charset="0"/>
                <a:ea typeface="Cambria" panose="02040503050406030204" pitchFamily="18" charset="0"/>
              </a:rPr>
              <a:t>” (Ps. 116:10).</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itchFamily="18" charset="0"/>
              </a:rPr>
              <a:t>This excerpt from the Septuagint, points to the entirety  of Psalm 116, which describes the author’s experience of great pain, suffering to the brink of death, and God’s deliverance.  </a:t>
            </a:r>
          </a:p>
          <a:p>
            <a:pPr indent="457200">
              <a:tabLst>
                <a:tab pos="457200" algn="l"/>
              </a:tabLst>
            </a:pPr>
            <a:endParaRPr lang="en-US" sz="1000" b="1" dirty="0">
              <a:latin typeface="Cambria" pitchFamily="18" charset="0"/>
            </a:endParaRPr>
          </a:p>
          <a:p>
            <a:pPr indent="457200">
              <a:tabLst>
                <a:tab pos="457200" algn="l"/>
              </a:tabLst>
            </a:pPr>
            <a:r>
              <a:rPr lang="en-US" sz="2400" b="1" dirty="0" smtClean="0">
                <a:latin typeface="Cambria" pitchFamily="18" charset="0"/>
              </a:rPr>
              <a:t>Like the psalmist, Paul had experienced God’s faithfulness in his time of suffering. And like the psalmist, he proclaimed it far and wide.</a:t>
            </a:r>
          </a:p>
          <a:p>
            <a:pPr indent="457200">
              <a:tabLst>
                <a:tab pos="457200" algn="l"/>
              </a:tabLst>
            </a:pPr>
            <a:endParaRPr lang="en-US" sz="1000" b="1" dirty="0">
              <a:latin typeface="Cambria" pitchFamily="18" charset="0"/>
              <a:ea typeface="Cambria" panose="02040503050406030204" pitchFamily="18" charset="0"/>
            </a:endParaRPr>
          </a:p>
          <a:p>
            <a:pPr indent="457200">
              <a:tabLst>
                <a:tab pos="457200" algn="l"/>
              </a:tabLst>
            </a:pPr>
            <a:r>
              <a:rPr lang="en-US" sz="2400" b="1" dirty="0" smtClean="0">
                <a:latin typeface="Cambria" pitchFamily="18" charset="0"/>
                <a:ea typeface="Cambria" panose="02040503050406030204" pitchFamily="18" charset="0"/>
              </a:rPr>
              <a:t>So Paul’s example of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enthusiastic determination</a:t>
            </a:r>
            <a:r>
              <a:rPr lang="en-US" sz="2400" b="1" dirty="0" smtClean="0">
                <a:latin typeface="Cambria" pitchFamily="18" charset="0"/>
                <a:ea typeface="Cambria" panose="02040503050406030204" pitchFamily="18" charset="0"/>
              </a:rPr>
              <a:t>, in our service to Christ, offers </a:t>
            </a:r>
            <a:r>
              <a:rPr lang="en-US" sz="2400" b="1" i="1" u="sng" dirty="0" smtClean="0">
                <a:latin typeface="Cambria" pitchFamily="18" charset="0"/>
                <a:ea typeface="Cambria" panose="02040503050406030204" pitchFamily="18" charset="0"/>
              </a:rPr>
              <a:t>three</a:t>
            </a:r>
            <a:r>
              <a:rPr lang="en-US" sz="2400" b="1" dirty="0" smtClean="0">
                <a:latin typeface="Cambria" pitchFamily="18" charset="0"/>
                <a:ea typeface="Cambria" panose="02040503050406030204" pitchFamily="18" charset="0"/>
              </a:rPr>
              <a:t> </a:t>
            </a:r>
            <a:r>
              <a:rPr lang="en-US" sz="2400" b="1" i="1" u="sng" dirty="0" smtClean="0">
                <a:latin typeface="Cambria" pitchFamily="18" charset="0"/>
                <a:ea typeface="Cambria" panose="02040503050406030204" pitchFamily="18" charset="0"/>
              </a:rPr>
              <a:t>specific</a:t>
            </a:r>
            <a:r>
              <a:rPr lang="en-US" sz="2400" b="1" dirty="0" smtClean="0">
                <a:latin typeface="Cambria" pitchFamily="18" charset="0"/>
                <a:ea typeface="Cambria" panose="02040503050406030204" pitchFamily="18" charset="0"/>
              </a:rPr>
              <a:t> </a:t>
            </a:r>
            <a:r>
              <a:rPr lang="en-US" sz="2400" b="1" i="1" u="sng" dirty="0" smtClean="0">
                <a:latin typeface="Cambria" pitchFamily="18" charset="0"/>
                <a:ea typeface="Cambria" panose="02040503050406030204" pitchFamily="18" charset="0"/>
              </a:rPr>
              <a:t>thoughts</a:t>
            </a:r>
            <a:r>
              <a:rPr lang="en-US" sz="2400" b="1" dirty="0" smtClean="0">
                <a:latin typeface="Cambria" pitchFamily="18" charset="0"/>
                <a:ea typeface="Cambria" panose="02040503050406030204" pitchFamily="18" charset="0"/>
              </a:rPr>
              <a:t> to follow in  the midst of hardship, suffering, and turmoil.  </a:t>
            </a:r>
            <a:endParaRPr lang="en-US" sz="1000" b="1" dirty="0" smtClean="0">
              <a:latin typeface="Cambria"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5139869"/>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enthusiastic determination grows out of being delivered by the Lord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 </a:t>
            </a:r>
          </a:p>
          <a:p>
            <a:pPr indent="457200">
              <a:spcAft>
                <a:spcPts val="1200"/>
              </a:spcAft>
            </a:pPr>
            <a:r>
              <a:rPr lang="en-US" sz="2400" b="1" dirty="0" smtClean="0">
                <a:latin typeface="Cambria" panose="02040503050406030204" pitchFamily="18" charset="0"/>
                <a:ea typeface="Cambria" panose="02040503050406030204" pitchFamily="18" charset="0"/>
              </a:rPr>
              <a:t>When we come to an impasse, feel burdened, weighted down by the difficulties of life.  Remember how God delivered us from these things in the past. </a:t>
            </a:r>
          </a:p>
          <a:p>
            <a:pPr indent="457200">
              <a:spcAft>
                <a:spcPts val="1200"/>
              </a:spcAft>
            </a:pPr>
            <a:r>
              <a:rPr lang="en-US" sz="2400" b="1" dirty="0" smtClean="0">
                <a:latin typeface="Cambria" panose="02040503050406030204" pitchFamily="18" charset="0"/>
                <a:ea typeface="Cambria" panose="02040503050406030204" pitchFamily="18" charset="0"/>
              </a:rPr>
              <a:t>We quickly forget the Lord’s deliverance when we are on safe ground again, or we view it as a one time event.</a:t>
            </a:r>
          </a:p>
          <a:p>
            <a:pPr indent="457200">
              <a:spcAft>
                <a:spcPts val="1200"/>
              </a:spcAft>
            </a:pPr>
            <a:r>
              <a:rPr lang="en-US" sz="2400" b="1" dirty="0" smtClean="0">
                <a:latin typeface="Cambria" panose="02040503050406030204" pitchFamily="18" charset="0"/>
                <a:ea typeface="Cambria" panose="02040503050406030204" pitchFamily="18" charset="0"/>
              </a:rPr>
              <a:t>Sometimes it’s hard to believe God will deliver us again when we are in the center of the storm. </a:t>
            </a:r>
          </a:p>
          <a:p>
            <a:pPr indent="457200">
              <a:spcAft>
                <a:spcPts val="1200"/>
              </a:spcAft>
            </a:pPr>
            <a:r>
              <a:rPr lang="en-US" sz="2400" b="1" dirty="0" smtClean="0">
                <a:latin typeface="Cambria" panose="02040503050406030204" pitchFamily="18" charset="0"/>
                <a:ea typeface="Cambria" panose="02040503050406030204" pitchFamily="18" charset="0"/>
              </a:rPr>
              <a:t>That’s why we should read about the ways God miraculously delivered His people </a:t>
            </a:r>
            <a:r>
              <a:rPr lang="en-US" sz="2400" b="1" dirty="0">
                <a:latin typeface="Cambria" panose="02040503050406030204" pitchFamily="18" charset="0"/>
                <a:ea typeface="Cambria" panose="02040503050406030204" pitchFamily="18" charset="0"/>
              </a:rPr>
              <a:t>in both the Old and New </a:t>
            </a:r>
            <a:r>
              <a:rPr lang="en-US" sz="2400" b="1" dirty="0" smtClean="0">
                <a:latin typeface="Cambria" panose="02040503050406030204" pitchFamily="18" charset="0"/>
                <a:ea typeface="Cambria" panose="02040503050406030204" pitchFamily="18" charset="0"/>
              </a:rPr>
              <a:t>Testaments, remembering that we serve the very same God.    </a:t>
            </a:r>
            <a:endParaRPr lang="en-US" sz="2400" b="1" dirty="0">
              <a:latin typeface="Cambria"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5922" y="1066800"/>
            <a:ext cx="861284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Because we serve a God who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will</a:t>
            </a:r>
            <a:r>
              <a:rPr lang="en-US" sz="2400" b="1" dirty="0" smtClean="0">
                <a:latin typeface="Cambria" panose="02040503050406030204" pitchFamily="18" charset="0"/>
                <a:ea typeface="Cambria" panose="02040503050406030204" pitchFamily="18" charset="0"/>
              </a:rPr>
              <a:t> deliver us from our troubles, we should speak out about His works of deliverance in our lives, and let His deliverance of others speak often to our own hearts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a:t>
            </a:r>
            <a:r>
              <a:rPr lang="en-US" sz="2400" b="1" dirty="0" smtClean="0">
                <a:latin typeface="Cambria" panose="02040503050406030204" pitchFamily="18" charset="0"/>
                <a:ea typeface="Cambria" panose="02040503050406030204" pitchFamily="18" charset="0"/>
              </a:rPr>
              <a:t>).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When we are delivered, we often go on to new heights of motivation and enthusiasm because God saw us through the difficult times. </a:t>
            </a:r>
          </a:p>
          <a:p>
            <a:pPr indent="457200">
              <a:spcAft>
                <a:spcPts val="1200"/>
              </a:spcAft>
            </a:pPr>
            <a:r>
              <a:rPr lang="en-US" sz="2400" b="1" dirty="0" smtClean="0">
                <a:latin typeface="Cambria" panose="02040503050406030204" pitchFamily="18" charset="0"/>
                <a:ea typeface="Cambria" panose="02040503050406030204" pitchFamily="18" charset="0"/>
              </a:rPr>
              <a:t>That is why we should share our testimonies of God’s answers to our prayers for deliverance.  It makes Him known to a world that doesn’t believe that God is living and active in the world today. </a:t>
            </a:r>
          </a:p>
          <a:p>
            <a:pPr indent="457200">
              <a:spcAft>
                <a:spcPts val="1200"/>
              </a:spcAft>
            </a:pPr>
            <a:r>
              <a:rPr lang="en-US" sz="2400" b="1" dirty="0" smtClean="0">
                <a:latin typeface="Cambria" panose="02040503050406030204" pitchFamily="18" charset="0"/>
                <a:ea typeface="Cambria" panose="02040503050406030204" pitchFamily="18" charset="0"/>
              </a:rPr>
              <a:t>Telling your Christian friends about God’s answers to your prayers, amazingly, helps stimulate enthusiastic determination in their lives.  </a:t>
            </a:r>
            <a:endParaRPr lang="en-US" sz="2400" b="1" dirty="0" smtClean="0">
              <a:latin typeface="Cambria" pitchFamily="18" charset="0"/>
            </a:endParaRP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620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958514"/>
            <a:ext cx="8649820" cy="587853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enthusiastic determination grows when we focus on our future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(4:14). </a:t>
            </a:r>
          </a:p>
          <a:p>
            <a:pPr indent="457200">
              <a:spcAft>
                <a:spcPts val="1200"/>
              </a:spcAft>
            </a:pPr>
            <a:r>
              <a:rPr lang="en-US" sz="2400" b="1" dirty="0" smtClean="0">
                <a:latin typeface="Cambria" panose="02040503050406030204" pitchFamily="18" charset="0"/>
                <a:ea typeface="Cambria" panose="02040503050406030204" pitchFamily="18" charset="0"/>
              </a:rPr>
              <a:t>As Christians, we anticipate that day when we will all be changed, given new, immortal, glorified bodies that conform to Christ’s resurrection body. </a:t>
            </a:r>
          </a:p>
          <a:p>
            <a:pPr indent="457200">
              <a:spcAft>
                <a:spcPts val="1200"/>
              </a:spcAft>
            </a:pPr>
            <a:r>
              <a:rPr lang="en-US" sz="2400" b="1" dirty="0" smtClean="0">
                <a:latin typeface="Cambria" panose="02040503050406030204" pitchFamily="18" charset="0"/>
                <a:ea typeface="Cambria" panose="02040503050406030204" pitchFamily="18" charset="0"/>
              </a:rPr>
              <a:t>Our new bodies will neither age nor be subject to sickness, disease, suffering or pain.  Not even death can come against the work of God. </a:t>
            </a:r>
          </a:p>
          <a:p>
            <a:pPr indent="457200">
              <a:spcAft>
                <a:spcPts val="1200"/>
              </a:spcAft>
            </a:pPr>
            <a:r>
              <a:rPr lang="en-US" sz="2400" b="1" dirty="0" smtClean="0">
                <a:latin typeface="Cambria" panose="02040503050406030204" pitchFamily="18" charset="0"/>
                <a:ea typeface="Cambria" panose="02040503050406030204" pitchFamily="18" charset="0"/>
              </a:rPr>
              <a:t>With this focus on our bodily resurrection, Paul does what attorney’s call </a:t>
            </a:r>
            <a:r>
              <a:rPr lang="en-US" sz="2400" b="1" i="1" dirty="0" smtClean="0">
                <a:latin typeface="Cambria" panose="02040503050406030204" pitchFamily="18" charset="0"/>
                <a:ea typeface="Cambria" panose="02040503050406030204" pitchFamily="18" charset="0"/>
              </a:rPr>
              <a:t>“pleading in the alternative.”</a:t>
            </a:r>
            <a:r>
              <a:rPr lang="en-US" sz="2400" b="1" dirty="0" smtClean="0">
                <a:latin typeface="Cambria" panose="02040503050406030204" pitchFamily="18" charset="0"/>
                <a:ea typeface="Cambria" panose="02040503050406030204" pitchFamily="18" charset="0"/>
              </a:rPr>
              <a:t>  He just mentioned God’s pattern of delivering His people from death as a motivator for enthusiastic determination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Yet, even if God’s plan allows us to die, death is only temporary. </a:t>
            </a:r>
            <a:endParaRPr lang="en-US" sz="2400" b="1" dirty="0">
              <a:latin typeface="Cambria" pitchFamily="18" charset="0"/>
            </a:endParaRPr>
          </a:p>
        </p:txBody>
      </p:sp>
    </p:spTree>
    <p:extLst>
      <p:ext uri="{BB962C8B-B14F-4D97-AF65-F5344CB8AC3E}">
        <p14:creationId xmlns:p14="http://schemas.microsoft.com/office/powerpoint/2010/main" xmlns="" val="18664820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2999"/>
            <a:ext cx="8649820"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Death may win this particular battle, but when Christ returns, death itself will be defeated.  Paul had already written in 1 Corinthians 15:54:</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this perishable will have put on the imperishable and this mortal will have put on immortality, then will come about the saying that is written, ‘Death is swallowed up in victory.’”</a:t>
            </a:r>
          </a:p>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enthusiastic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determination grows when we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invest in the lives of others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 </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When we take seriously the temporary nature of our present life and the glories of our future resurrection life, it should motive us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die</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self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others.</a:t>
            </a:r>
            <a:endParaRPr lang="en-US" sz="2400" b="1" dirty="0">
              <a:latin typeface="Cambria" pitchFamily="18" charset="0"/>
            </a:endParaRPr>
          </a:p>
        </p:txBody>
      </p:sp>
    </p:spTree>
    <p:extLst>
      <p:ext uri="{BB962C8B-B14F-4D97-AF65-F5344CB8AC3E}">
        <p14:creationId xmlns:p14="http://schemas.microsoft.com/office/powerpoint/2010/main" xmlns="" val="1124717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2999"/>
            <a:ext cx="864982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When this happens, teachers are resurrected in the lives of their students, parents in the lives of their children, pastors in the lives their congregations.</a:t>
            </a:r>
          </a:p>
          <a:p>
            <a:pPr indent="457200">
              <a:spcAft>
                <a:spcPts val="1200"/>
              </a:spcAft>
            </a:pPr>
            <a:r>
              <a:rPr lang="en-US" sz="2400" b="1" dirty="0" smtClean="0">
                <a:latin typeface="Cambria" panose="02040503050406030204" pitchFamily="18" charset="0"/>
                <a:ea typeface="Cambria" panose="02040503050406030204" pitchFamily="18" charset="0"/>
              </a:rPr>
              <a:t>Paul </a:t>
            </a:r>
            <a:r>
              <a:rPr lang="en-US" sz="2400" b="1" dirty="0">
                <a:latin typeface="Cambria" panose="02040503050406030204" pitchFamily="18" charset="0"/>
                <a:ea typeface="Cambria" panose="02040503050406030204" pitchFamily="18" charset="0"/>
              </a:rPr>
              <a:t>says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all thing are for your sakes”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a:t>
            </a:r>
            <a:r>
              <a:rPr lang="en-US" sz="2400" b="1" dirty="0" smtClean="0">
                <a:latin typeface="Cambria" panose="02040503050406030204" pitchFamily="18" charset="0"/>
                <a:ea typeface="Cambria" panose="02040503050406030204" pitchFamily="18" charset="0"/>
              </a:rPr>
              <a:t>).  Paul, and those who labored with him, had spent their very lives investing in the Corinthians, in order, to reap a harvest of thanksgiving and glory when the gospel spread through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So, if you’ve lost your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enthusiastic determination </a:t>
            </a:r>
            <a:r>
              <a:rPr lang="en-US" sz="2400" b="1" dirty="0" smtClean="0">
                <a:latin typeface="Cambria" panose="02040503050406030204" pitchFamily="18" charset="0"/>
                <a:ea typeface="Cambria" panose="02040503050406030204" pitchFamily="18" charset="0"/>
              </a:rPr>
              <a:t>for ministry, check out your focus?  Are you living with an inward focus rather than an outward focus on others and   an upward focus on Christ?</a:t>
            </a:r>
          </a:p>
          <a:p>
            <a:pPr indent="457200">
              <a:spcAft>
                <a:spcPts val="1200"/>
              </a:spcAft>
            </a:pPr>
            <a:r>
              <a:rPr lang="en-US" sz="2400" b="1" dirty="0" smtClean="0">
                <a:latin typeface="Cambria" panose="02040503050406030204" pitchFamily="18" charset="0"/>
                <a:ea typeface="Cambria" panose="02040503050406030204" pitchFamily="18" charset="0"/>
              </a:rPr>
              <a:t>Have you begun to cloister yourself away from others?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773029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2999"/>
            <a:ext cx="864982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life that reflects Christ’s life exists to serve others, not ourselves.  So serve with self-sacrificial abandon!  God promises that investing in other will be worth it. </a:t>
            </a:r>
          </a:p>
          <a:p>
            <a:pPr indent="457200">
              <a:spcAft>
                <a:spcPts val="1200"/>
              </a:spcAft>
            </a:pPr>
            <a:r>
              <a:rPr lang="en-US" sz="2400" b="1" dirty="0" smtClean="0">
                <a:latin typeface="Cambria" panose="02040503050406030204" pitchFamily="18" charset="0"/>
                <a:ea typeface="Cambria" panose="02040503050406030204" pitchFamily="18" charset="0"/>
              </a:rPr>
              <a:t>The movie or basketball games are worth it!  The out-of-pocket expenses are worth it.  Keep affirming.  Keep loving. Keep giving yourself. </a:t>
            </a:r>
          </a:p>
          <a:p>
            <a:pPr indent="457200">
              <a:spcAft>
                <a:spcPts val="1200"/>
              </a:spcAft>
            </a:pPr>
            <a:r>
              <a:rPr lang="en-US" sz="2400" b="1" dirty="0" smtClean="0">
                <a:latin typeface="Cambria" panose="02040503050406030204" pitchFamily="18" charset="0"/>
                <a:ea typeface="Cambria" panose="02040503050406030204" pitchFamily="18" charset="0"/>
              </a:rPr>
              <a:t>The worst thing you can do to destroy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enthusiastic determination </a:t>
            </a:r>
            <a:r>
              <a:rPr lang="en-US" sz="2400" b="1" dirty="0" smtClean="0">
                <a:latin typeface="Cambria" panose="02040503050406030204" pitchFamily="18" charset="0"/>
                <a:ea typeface="Cambria" panose="02040503050406030204" pitchFamily="18" charset="0"/>
              </a:rPr>
              <a:t>is to live a life completely unto yourself.  </a:t>
            </a:r>
          </a:p>
          <a:p>
            <a:pPr indent="457200">
              <a:spcAft>
                <a:spcPts val="1200"/>
              </a:spcAft>
            </a:pPr>
            <a:r>
              <a:rPr lang="en-US" sz="2400" b="1" dirty="0" smtClean="0">
                <a:latin typeface="Cambria" panose="02040503050406030204" pitchFamily="18" charset="0"/>
                <a:ea typeface="Cambria" panose="02040503050406030204" pitchFamily="18" charset="0"/>
              </a:rPr>
              <a:t>You will languish and die a downhearted, cranky, negative old person if you live only for yourself. </a:t>
            </a:r>
          </a:p>
          <a:p>
            <a:pPr indent="457200">
              <a:spcAft>
                <a:spcPts val="1200"/>
              </a:spcAft>
            </a:pPr>
            <a:r>
              <a:rPr lang="en-US" sz="2400" b="1" dirty="0" smtClean="0">
                <a:latin typeface="Cambria" panose="02040503050406030204" pitchFamily="18" charset="0"/>
                <a:ea typeface="Cambria" panose="02040503050406030204" pitchFamily="18" charset="0"/>
              </a:rPr>
              <a:t>People who give what they have for others have a remarkable ability to maintain contagious enthusiasm because they do not lose heart. </a:t>
            </a:r>
          </a:p>
        </p:txBody>
      </p:sp>
    </p:spTree>
    <p:extLst>
      <p:ext uri="{BB962C8B-B14F-4D97-AF65-F5344CB8AC3E}">
        <p14:creationId xmlns:p14="http://schemas.microsoft.com/office/powerpoint/2010/main" xmlns="" val="34743347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04801" y="1219200"/>
            <a:ext cx="8641976"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16</a:t>
            </a:r>
            <a:r>
              <a:rPr lang="en-US" sz="2800" i="1" dirty="0" smtClean="0">
                <a:latin typeface="Georgia" panose="02040502050405020303" pitchFamily="18" charset="0"/>
              </a:rPr>
              <a:t>Therefore we do not lose heart. Even though our outward </a:t>
            </a:r>
            <a:r>
              <a:rPr lang="en-US" sz="2800" i="1" dirty="0">
                <a:latin typeface="Georgia" panose="02040502050405020303" pitchFamily="18" charset="0"/>
              </a:rPr>
              <a:t>man is perishing, yet the </a:t>
            </a:r>
            <a:r>
              <a:rPr lang="en-US" sz="2800" i="1" dirty="0" smtClean="0">
                <a:latin typeface="Georgia" panose="02040502050405020303" pitchFamily="18" charset="0"/>
              </a:rPr>
              <a:t>inward man is  being </a:t>
            </a:r>
            <a:r>
              <a:rPr lang="en-US" sz="2800" i="1" dirty="0">
                <a:latin typeface="Georgia" panose="02040502050405020303" pitchFamily="18" charset="0"/>
              </a:rPr>
              <a:t>renewed day by day</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17</a:t>
            </a:r>
            <a:r>
              <a:rPr lang="en-US" sz="2800" i="1" dirty="0" smtClean="0">
                <a:latin typeface="Georgia" panose="02040502050405020303" pitchFamily="18" charset="0"/>
              </a:rPr>
              <a:t>For</a:t>
            </a:r>
            <a:r>
              <a:rPr lang="en-US" sz="2800" i="1" dirty="0">
                <a:latin typeface="Georgia" panose="02040502050405020303" pitchFamily="18" charset="0"/>
              </a:rPr>
              <a:t> our </a:t>
            </a:r>
            <a:r>
              <a:rPr lang="en-US" sz="2800" i="1" dirty="0" smtClean="0">
                <a:latin typeface="Georgia" panose="02040502050405020303" pitchFamily="18" charset="0"/>
              </a:rPr>
              <a:t>light affliction</a:t>
            </a:r>
            <a:r>
              <a:rPr lang="en-US" sz="2800" i="1" dirty="0">
                <a:latin typeface="Georgia" panose="02040502050405020303" pitchFamily="18" charset="0"/>
              </a:rPr>
              <a:t>, which is but for a moment, is working </a:t>
            </a:r>
            <a:r>
              <a:rPr lang="en-US" sz="2800" i="1" dirty="0" smtClean="0">
                <a:latin typeface="Georgia" panose="02040502050405020303" pitchFamily="18" charset="0"/>
              </a:rPr>
              <a:t> for </a:t>
            </a:r>
            <a:r>
              <a:rPr lang="en-US" sz="2800" i="1" dirty="0">
                <a:latin typeface="Georgia" panose="02040502050405020303" pitchFamily="18" charset="0"/>
              </a:rPr>
              <a:t>us a far more exceeding and eternal weight of glory, </a:t>
            </a:r>
            <a:r>
              <a:rPr lang="en-US" sz="2800" b="1" baseline="30000" dirty="0" smtClean="0">
                <a:effectLst>
                  <a:outerShdw blurRad="38100" dist="38100" dir="2700000" algn="tl">
                    <a:srgbClr val="000000">
                      <a:alpha val="43137"/>
                    </a:srgbClr>
                  </a:outerShdw>
                </a:effectLst>
                <a:latin typeface="Georgia" panose="02040502050405020303" pitchFamily="18" charset="0"/>
              </a:rPr>
              <a:t>18</a:t>
            </a:r>
            <a:r>
              <a:rPr lang="en-US" sz="2800" i="1" dirty="0" smtClean="0">
                <a:latin typeface="Georgia" panose="02040502050405020303" pitchFamily="18" charset="0"/>
              </a:rPr>
              <a:t>while </a:t>
            </a:r>
            <a:r>
              <a:rPr lang="en-US" sz="2800" i="1" dirty="0">
                <a:latin typeface="Georgia" panose="02040502050405020303" pitchFamily="18" charset="0"/>
              </a:rPr>
              <a:t>we do not look at the things which are seen, but at the things which are not seen. </a:t>
            </a:r>
            <a:r>
              <a:rPr lang="en-US" sz="2800" i="1" dirty="0" smtClean="0">
                <a:latin typeface="Georgia" panose="02040502050405020303" pitchFamily="18" charset="0"/>
              </a:rPr>
              <a:t>For </a:t>
            </a:r>
            <a:r>
              <a:rPr lang="en-US" sz="2800" i="1" dirty="0">
                <a:latin typeface="Georgia" panose="02040502050405020303" pitchFamily="18" charset="0"/>
              </a:rPr>
              <a:t>the things which are seen are temporary, but the things which are not seen are eternal</a:t>
            </a:r>
            <a:r>
              <a:rPr lang="en-US" sz="2800" i="1" dirty="0" smtClean="0">
                <a:latin typeface="Georgia" panose="02040502050405020303" pitchFamily="18" charset="0"/>
              </a:rPr>
              <a:t>.</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599" y="1143000"/>
            <a:ext cx="8686801"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It is happening. We can minimize its obvious effect, but we can’t stop it.  To some of us, it’s happen worse than others. </a:t>
            </a:r>
          </a:p>
          <a:p>
            <a:pPr indent="457200">
              <a:spcAft>
                <a:spcPts val="1200"/>
              </a:spcAft>
            </a:pPr>
            <a:r>
              <a:rPr lang="en-US" sz="2400" b="1" dirty="0" smtClean="0">
                <a:latin typeface="Cambria" panose="02040503050406030204" pitchFamily="18" charset="0"/>
                <a:ea typeface="Cambria" panose="02040503050406030204" pitchFamily="18" charset="0"/>
              </a:rPr>
              <a:t>More wrinkles.  More gray.  More stooped shoulders.  Less speed.  Less vigor.  Less energy.  Maybe you are young enough to have </a:t>
            </a:r>
            <a:r>
              <a:rPr lang="en-US" sz="2400" b="1" u="sng" dirty="0" smtClean="0">
                <a:latin typeface="Cambria" panose="02040503050406030204" pitchFamily="18" charset="0"/>
                <a:ea typeface="Cambria" panose="02040503050406030204" pitchFamily="18" charset="0"/>
              </a:rPr>
              <a:t>not</a:t>
            </a:r>
            <a:r>
              <a:rPr lang="en-US" sz="2400" b="1" dirty="0" smtClean="0">
                <a:latin typeface="Cambria" panose="02040503050406030204" pitchFamily="18" charset="0"/>
                <a:ea typeface="Cambria" panose="02040503050406030204" pitchFamily="18" charset="0"/>
              </a:rPr>
              <a:t> yet noticed, but it is nevertheless true: your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outer</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a:t>
            </a:r>
            <a:r>
              <a:rPr lang="en-US" sz="2400" b="1" dirty="0" smtClean="0">
                <a:latin typeface="Cambria" panose="02040503050406030204" pitchFamily="18" charset="0"/>
                <a:ea typeface="Cambria" panose="02040503050406030204" pitchFamily="18" charset="0"/>
              </a:rPr>
              <a:t>” is decaying!</a:t>
            </a:r>
          </a:p>
          <a:p>
            <a:pPr indent="457200">
              <a:spcAft>
                <a:spcPts val="1200"/>
              </a:spcAft>
            </a:pPr>
            <a:r>
              <a:rPr lang="en-US" sz="2400" b="1" dirty="0" smtClean="0">
                <a:latin typeface="Cambria" panose="02040503050406030204" pitchFamily="18" charset="0"/>
                <a:ea typeface="Cambria" panose="02040503050406030204" pitchFamily="18" charset="0"/>
              </a:rPr>
              <a:t>Every day we are getting older.  And everyday we are nearing the end of our earthly lives.  From the world’s point of view, this is not only frustrating and discouraging but down right tragic and depressing. </a:t>
            </a:r>
          </a:p>
          <a:p>
            <a:pPr indent="457200">
              <a:spcAft>
                <a:spcPts val="1200"/>
              </a:spcAft>
            </a:pPr>
            <a:r>
              <a:rPr lang="en-US" sz="2400" b="1" dirty="0" smtClean="0">
                <a:latin typeface="Cambria" panose="02040503050406030204" pitchFamily="18" charset="0"/>
                <a:ea typeface="Cambria" panose="02040503050406030204" pitchFamily="18" charset="0"/>
              </a:rPr>
              <a:t>But not so for believers in Jesus Christ, the resurrected God-man, who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resurrection and the life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11:25</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46801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Without Christ, the outer person and this present mortal life are all we have; to lose them is to lose everything. </a:t>
            </a:r>
          </a:p>
          <a:p>
            <a:pPr indent="457200">
              <a:spcAft>
                <a:spcPts val="1200"/>
              </a:spcAft>
            </a:pPr>
            <a:r>
              <a:rPr lang="en-US" sz="2400" b="1" dirty="0" smtClean="0">
                <a:latin typeface="Cambria" panose="02040503050406030204" pitchFamily="18" charset="0"/>
                <a:ea typeface="Cambria" panose="02040503050406030204" pitchFamily="18" charset="0"/>
              </a:rPr>
              <a:t>But with Christ, our inner man is being renewed, restored, refreshed, awakened, and strengthened by the Holy Spirit everyday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Our experience of a renewed vision for ministry while here in our earthly bodies will put 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momentary, light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afflictions into perspective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As we endure these hardships, and reap the benefits of character growth, we know that God has not forgotten our labors and hardships, and that He will reward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6:10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26359" y="990600"/>
            <a:ext cx="8789894" cy="5832366"/>
          </a:xfrm>
          <a:prstGeom prst="rect">
            <a:avLst/>
          </a:prstGeom>
          <a:no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As we continue our study in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remember that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In our study, </a:t>
            </a:r>
            <a:r>
              <a:rPr lang="en-US" sz="2350" b="1" dirty="0">
                <a:latin typeface="Cambria" panose="02040503050406030204" pitchFamily="18" charset="0"/>
                <a:ea typeface="Cambria" panose="02040503050406030204" pitchFamily="18" charset="0"/>
              </a:rPr>
              <a:t>Paul highlights faith, </a:t>
            </a:r>
            <a:r>
              <a:rPr lang="en-US" sz="2350" b="1" dirty="0" smtClean="0">
                <a:latin typeface="Cambria" panose="02040503050406030204" pitchFamily="18" charset="0"/>
                <a:ea typeface="Cambria" panose="02040503050406030204" pitchFamily="18" charset="0"/>
              </a:rPr>
              <a:t>endurance, and the focus on eternity believers should maintain, that </a:t>
            </a:r>
            <a:r>
              <a:rPr lang="en-US" sz="2350" b="1" dirty="0">
                <a:latin typeface="Cambria" panose="02040503050406030204" pitchFamily="18" charset="0"/>
                <a:ea typeface="Cambria" panose="02040503050406030204" pitchFamily="18" charset="0"/>
              </a:rPr>
              <a:t>offers </a:t>
            </a:r>
            <a:r>
              <a:rPr lang="en-US" sz="2350" b="1" dirty="0" smtClean="0">
                <a:latin typeface="Cambria" panose="02040503050406030204" pitchFamily="18" charset="0"/>
                <a:ea typeface="Cambria" panose="02040503050406030204" pitchFamily="18" charset="0"/>
              </a:rPr>
              <a:t>comfort and encouragement during difficult </a:t>
            </a:r>
            <a:r>
              <a:rPr lang="en-US" sz="2350" b="1" dirty="0">
                <a:latin typeface="Cambria" panose="02040503050406030204" pitchFamily="18" charset="0"/>
                <a:ea typeface="Cambria" panose="02040503050406030204" pitchFamily="18" charset="0"/>
              </a:rPr>
              <a:t>times, </a:t>
            </a:r>
            <a:r>
              <a:rPr lang="en-US" sz="2350" b="1" dirty="0" smtClean="0">
                <a:latin typeface="Cambria" panose="02040503050406030204" pitchFamily="18" charset="0"/>
                <a:ea typeface="Cambria" panose="02040503050406030204" pitchFamily="18" charset="0"/>
              </a:rPr>
              <a:t>and empowers us </a:t>
            </a:r>
            <a:r>
              <a:rPr lang="en-US" sz="2350" b="1" dirty="0">
                <a:latin typeface="Cambria" panose="02040503050406030204" pitchFamily="18" charset="0"/>
                <a:ea typeface="Cambria" panose="02040503050406030204" pitchFamily="18" charset="0"/>
              </a:rPr>
              <a:t>to endure hardships with courage and perseverance.  He reminds </a:t>
            </a:r>
            <a:r>
              <a:rPr lang="en-US" sz="2350" b="1" dirty="0" smtClean="0">
                <a:latin typeface="Cambria" panose="02040503050406030204" pitchFamily="18" charset="0"/>
                <a:ea typeface="Cambria" panose="02040503050406030204" pitchFamily="18" charset="0"/>
              </a:rPr>
              <a:t>us </a:t>
            </a:r>
            <a:r>
              <a:rPr lang="en-US" sz="2350" b="1" dirty="0">
                <a:latin typeface="Cambria" panose="02040503050406030204" pitchFamily="18" charset="0"/>
                <a:ea typeface="Cambria" panose="02040503050406030204" pitchFamily="18" charset="0"/>
              </a:rPr>
              <a:t>of </a:t>
            </a:r>
            <a:r>
              <a:rPr lang="en-US" sz="2350" b="1" dirty="0" smtClean="0">
                <a:latin typeface="Cambria" panose="02040503050406030204" pitchFamily="18" charset="0"/>
                <a:ea typeface="Cambria" panose="02040503050406030204" pitchFamily="18" charset="0"/>
              </a:rPr>
              <a:t>our </a:t>
            </a:r>
            <a:r>
              <a:rPr lang="en-US" sz="2350" b="1" dirty="0">
                <a:latin typeface="Cambria" panose="02040503050406030204" pitchFamily="18" charset="0"/>
                <a:ea typeface="Cambria" panose="02040503050406030204" pitchFamily="18" charset="0"/>
              </a:rPr>
              <a:t>ultimate hope found </a:t>
            </a:r>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Christ and the eternal glory that awaits </a:t>
            </a:r>
            <a:r>
              <a:rPr lang="en-US" sz="2350" b="1" dirty="0" smtClean="0">
                <a:latin typeface="Cambria" panose="02040503050406030204" pitchFamily="18" charset="0"/>
                <a:ea typeface="Cambria" panose="02040503050406030204" pitchFamily="18" charset="0"/>
              </a:rPr>
              <a:t>every </a:t>
            </a:r>
            <a:r>
              <a:rPr lang="en-US" sz="2350" b="1" dirty="0">
                <a:latin typeface="Cambria" panose="02040503050406030204" pitchFamily="18" charset="0"/>
                <a:ea typeface="Cambria" panose="02040503050406030204" pitchFamily="18" charset="0"/>
              </a:rPr>
              <a:t>believers.</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4:16-18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If </a:t>
            </a:r>
            <a:r>
              <a:rPr lang="en-US" sz="2400" b="1" dirty="0">
                <a:latin typeface="Cambria" panose="02040503050406030204" pitchFamily="18" charset="0"/>
                <a:ea typeface="Cambria" panose="02040503050406030204" pitchFamily="18" charset="0"/>
              </a:rPr>
              <a:t>we could stack up all of the </a:t>
            </a:r>
            <a:r>
              <a:rPr lang="en-US" sz="2400" b="1" dirty="0" smtClean="0">
                <a:latin typeface="Cambria" panose="02040503050406030204" pitchFamily="18" charset="0"/>
                <a:ea typeface="Cambria" panose="02040503050406030204" pitchFamily="18" charset="0"/>
              </a:rPr>
              <a:t>experiences </a:t>
            </a:r>
            <a:r>
              <a:rPr lang="en-US" sz="2400" b="1" dirty="0">
                <a:latin typeface="Cambria" panose="02040503050406030204" pitchFamily="18" charset="0"/>
                <a:ea typeface="Cambria" panose="02040503050406030204" pitchFamily="18" charset="0"/>
              </a:rPr>
              <a:t>that make our present </a:t>
            </a:r>
            <a:r>
              <a:rPr lang="en-US" sz="2400" b="1" dirty="0" smtClean="0">
                <a:latin typeface="Cambria" panose="02040503050406030204" pitchFamily="18" charset="0"/>
                <a:ea typeface="Cambria" panose="02040503050406030204" pitchFamily="18" charset="0"/>
              </a:rPr>
              <a:t>lives painful and compare them to the infinite weight of glory awaiting us at our resurrection,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big stuff</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this world would vanish into insignificance.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This is the secret to our motivation for authentic ministry vision: We refuse to be discourage because of the present circumstance. </a:t>
            </a:r>
          </a:p>
          <a:p>
            <a:pPr indent="457200">
              <a:spcAft>
                <a:spcPts val="1200"/>
              </a:spcAft>
            </a:pPr>
            <a:r>
              <a:rPr lang="en-US" sz="2400" b="1" dirty="0" smtClean="0">
                <a:latin typeface="Cambria" panose="02040503050406030204" pitchFamily="18" charset="0"/>
                <a:ea typeface="Cambria" panose="02040503050406030204" pitchFamily="18" charset="0"/>
              </a:rPr>
              <a:t>Yes!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things which are seen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this world disturb us.</a:t>
            </a:r>
          </a:p>
          <a:p>
            <a:pPr indent="457200">
              <a:spcAft>
                <a:spcPts val="1200"/>
              </a:spcAft>
            </a:pPr>
            <a:r>
              <a:rPr lang="en-US" sz="2400" b="1" dirty="0" smtClean="0">
                <a:latin typeface="Cambria" panose="02040503050406030204" pitchFamily="18" charset="0"/>
                <a:ea typeface="Cambria" panose="02040503050406030204" pitchFamily="18" charset="0"/>
              </a:rPr>
              <a:t>They will drag us down, distract us, steal our focus from Christ, cause us to spend time on frivolous things instead of kingdom things, and blind us to a clear ministry vision. </a:t>
            </a:r>
          </a:p>
          <a:p>
            <a:pPr indent="457200">
              <a:spcAft>
                <a:spcPts val="1200"/>
              </a:spcAft>
            </a:pPr>
            <a:r>
              <a:rPr lang="en-US" sz="2400" b="1" dirty="0" smtClean="0">
                <a:latin typeface="Cambria" panose="02040503050406030204" pitchFamily="18" charset="0"/>
                <a:ea typeface="Cambria" panose="02040503050406030204" pitchFamily="18" charset="0"/>
              </a:rPr>
              <a:t>When our focus shifts to the things that are unseen, then everything else gets placed in its proper perspective. </a:t>
            </a:r>
          </a:p>
        </p:txBody>
      </p:sp>
    </p:spTree>
    <p:extLst>
      <p:ext uri="{BB962C8B-B14F-4D97-AF65-F5344CB8AC3E}">
        <p14:creationId xmlns:p14="http://schemas.microsoft.com/office/powerpoint/2010/main" xmlns="" val="30049463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107721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Weavers, Investors, and Dreamers </a:t>
            </a:r>
          </a:p>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Wanted!</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2999"/>
            <a:ext cx="8686800"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Nowadays, weavers, investors, and dreamers get a bad rap.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basket weaving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often used to imply a course of study that dodges anything academically challenging – a weaver is synonymous with a cop-out. </a:t>
            </a:r>
            <a:endParaRPr lang="en-US" sz="2400" dirty="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“Investors”</a:t>
            </a:r>
            <a:r>
              <a:rPr lang="en-US" sz="2400" b="1" dirty="0" smtClean="0">
                <a:latin typeface="Cambria" panose="02040503050406030204" pitchFamily="18" charset="0"/>
                <a:ea typeface="Cambria" panose="02040503050406030204" pitchFamily="18" charset="0"/>
              </a:rPr>
              <a:t> today are sometimes portrayed as heartless money-grubbers who will bend or even break the rules to squeeze every last dividend out of the market.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And although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dreamer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can be a positive designation for an innovator, people often use it in a derogatory sense for one whose head is in the clouds – so disconnected from the real world they are no good to anybody, not even themselves.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80531"/>
            <a:ext cx="8663595" cy="535531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we consider the practical application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4:13-18</a:t>
            </a:r>
            <a:r>
              <a:rPr lang="en-US" sz="2400" b="1" dirty="0" smtClean="0">
                <a:latin typeface="Cambria" panose="02040503050406030204" pitchFamily="18" charset="0"/>
                <a:ea typeface="Cambria" panose="02040503050406030204" pitchFamily="18" charset="0"/>
              </a:rPr>
              <a:t>, we should keep on weaving, investing, and dreaming</a:t>
            </a:r>
            <a:r>
              <a:rPr lang="en-US" sz="240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keep on weaving.</a:t>
            </a:r>
            <a:r>
              <a:rPr lang="en-US" sz="2400" b="1" dirty="0" smtClean="0">
                <a:latin typeface="Cambria" panose="02040503050406030204" pitchFamily="18" charset="0"/>
                <a:ea typeface="Cambria" panose="02040503050406030204" pitchFamily="18" charset="0"/>
              </a:rPr>
              <a:t>  We keep the right focus on our ministry goals when we remember that today’s deeds are individual threads in tomorrow’s tapestry.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Every kindness, every thoughtful act, every encouraging word, every testimony shared, every forgiving response, even every smile; may seem like insignificant deeds considered separately.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however, we could catch a glimpse of how all your threads (deeds), fit together into the full tapestry of God’s plan.  You might be even more motivated to keep on weaving those threads.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4985980"/>
          </a:xfrm>
          <a:prstGeom prst="rect">
            <a:avLst/>
          </a:prstGeom>
          <a:noFill/>
          <a:effectLst/>
        </p:spPr>
        <p:txBody>
          <a:bodyPr wrap="square" rtlCol="0">
            <a:spAutoFit/>
          </a:bodyPr>
          <a:lstStyle/>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keep on Investing.  </a:t>
            </a:r>
            <a:r>
              <a:rPr lang="en-US" sz="2400" b="1" dirty="0" smtClean="0">
                <a:latin typeface="Cambria" panose="02040503050406030204" pitchFamily="18" charset="0"/>
                <a:ea typeface="Cambria" panose="02040503050406030204" pitchFamily="18" charset="0"/>
              </a:rPr>
              <a:t>We keep the right focus when we realize that mortal people are immortals in the making.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we think of those around us as potential glorified saints – soon-to-be sons and daughters of God – it will be hard for us to give up in ministry.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C. S. wrote: </a:t>
            </a:r>
            <a:r>
              <a:rPr lang="en-US" sz="2400" b="1" i="1" dirty="0" smtClean="0">
                <a:latin typeface="Cambria" panose="02040503050406030204" pitchFamily="18" charset="0"/>
                <a:ea typeface="Cambria" panose="02040503050406030204" pitchFamily="18" charset="0"/>
              </a:rPr>
              <a:t>“There are no ordinary people.  You have never talked to a mere mortal.  Nations, cultures, arts, civilizations – these are mortal, and their life is to our as the life of a gnat. But immortals are whom we talk with, work with, marry, snub, and exploit.”</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What an interesting twist on how we can perceive the people around us.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93116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80531"/>
            <a:ext cx="8663595"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When we remember that every person we meet is immortal and that </a:t>
            </a:r>
            <a:r>
              <a:rPr lang="en-US" sz="2400" b="1" dirty="0" err="1" smtClean="0">
                <a:latin typeface="Cambria" panose="02040503050406030204" pitchFamily="18" charset="0"/>
                <a:ea typeface="Cambria" panose="02040503050406030204" pitchFamily="18" charset="0"/>
              </a:rPr>
              <a:t>everythings</a:t>
            </a:r>
            <a:r>
              <a:rPr lang="en-US" sz="2400" b="1" dirty="0" smtClean="0">
                <a:latin typeface="Cambria" panose="02040503050406030204" pitchFamily="18" charset="0"/>
                <a:ea typeface="Cambria" panose="02040503050406030204" pitchFamily="18" charset="0"/>
              </a:rPr>
              <a:t> around us has the staying power of a puff of smoke, we will be motivated to invest in  the things that last.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How do we invest?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Open our mouth to tell the good news.  Open our heart to share our story.  Open our hands to help the hurting.  Then we just keep on investing.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keep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Dreaming.  </a:t>
            </a:r>
            <a:r>
              <a:rPr lang="en-US" sz="2400" b="1" dirty="0" smtClean="0">
                <a:latin typeface="Cambria" panose="02040503050406030204" pitchFamily="18" charset="0"/>
                <a:ea typeface="Cambria" panose="02040503050406030204" pitchFamily="18" charset="0"/>
              </a:rPr>
              <a:t>We can keep the right focus in life and ministry if we let our minds and imaginations rise above the temporalities of this world and touch the eternality of the next.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 yourself reflect on the unseen rather than the seen.</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17298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26743"/>
            <a:ext cx="8663595"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That doesn’t mean to detach yourself from the world, or withdraw from reality, or to pretend the world around you isn’t real.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As Christians living in the time between the first and second coming of Christ, we need to hold on to both – living </a:t>
            </a:r>
            <a:r>
              <a:rPr lang="en-US" sz="2400" b="1" u="sng" dirty="0" smtClean="0">
                <a:latin typeface="Cambria" panose="02040503050406030204" pitchFamily="18" charset="0"/>
                <a:ea typeface="Cambria" panose="02040503050406030204" pitchFamily="18" charset="0"/>
              </a:rPr>
              <a:t>responsibly</a:t>
            </a:r>
            <a:r>
              <a:rPr lang="en-US" sz="2400" b="1" dirty="0" smtClean="0">
                <a:latin typeface="Cambria" panose="02040503050406030204" pitchFamily="18" charset="0"/>
                <a:ea typeface="Cambria" panose="02040503050406030204" pitchFamily="18" charset="0"/>
              </a:rPr>
              <a:t> in this world while living </a:t>
            </a:r>
            <a:r>
              <a:rPr lang="en-US" sz="2400" b="1" u="sng" dirty="0" smtClean="0">
                <a:latin typeface="Cambria" panose="02040503050406030204" pitchFamily="18" charset="0"/>
                <a:ea typeface="Cambria" panose="02040503050406030204" pitchFamily="18" charset="0"/>
              </a:rPr>
              <a:t>responsively</a:t>
            </a:r>
            <a:r>
              <a:rPr lang="en-US" sz="2400" b="1" dirty="0" smtClean="0">
                <a:latin typeface="Cambria" panose="02040503050406030204" pitchFamily="18" charset="0"/>
                <a:ea typeface="Cambria" panose="02040503050406030204" pitchFamily="18" charset="0"/>
              </a:rPr>
              <a:t> to the next.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Dream about the world to come.  Read about it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Revelation 21-22</a:t>
            </a:r>
            <a:r>
              <a:rPr lang="en-US" sz="2400" b="1" dirty="0" smtClean="0">
                <a:latin typeface="Cambria" panose="02040503050406030204" pitchFamily="18" charset="0"/>
                <a:ea typeface="Cambria" panose="02040503050406030204" pitchFamily="18" charset="0"/>
              </a:rPr>
              <a:t>.  Meditate on those future realities and  you will discover joy – peace – courage – perseverance.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You will discover a new sense of priorities.  Fulfillment. Contentment.  The typical dreams of material gain</a:t>
            </a:r>
            <a:r>
              <a:rPr lang="en-US" sz="2400" b="1" dirty="0">
                <a:latin typeface="Cambria" panose="02040503050406030204" pitchFamily="18" charset="0"/>
                <a:ea typeface="Cambria" panose="02040503050406030204" pitchFamily="18" charset="0"/>
              </a:rPr>
              <a:t>, worldly </a:t>
            </a:r>
            <a:r>
              <a:rPr lang="en-US" sz="2400" b="1" dirty="0" smtClean="0">
                <a:latin typeface="Cambria" panose="02040503050406030204" pitchFamily="18" charset="0"/>
                <a:ea typeface="Cambria" panose="02040503050406030204" pitchFamily="18" charset="0"/>
              </a:rPr>
              <a:t>achievements, </a:t>
            </a:r>
            <a:r>
              <a:rPr lang="en-US" sz="2400" b="1" dirty="0">
                <a:latin typeface="Cambria" panose="02040503050406030204" pitchFamily="18" charset="0"/>
                <a:ea typeface="Cambria" panose="02040503050406030204" pitchFamily="18" charset="0"/>
              </a:rPr>
              <a:t>financial </a:t>
            </a:r>
            <a:r>
              <a:rPr lang="en-US" sz="2400" b="1" dirty="0" smtClean="0">
                <a:latin typeface="Cambria" panose="02040503050406030204" pitchFamily="18" charset="0"/>
                <a:ea typeface="Cambria" panose="02040503050406030204" pitchFamily="18" charset="0"/>
              </a:rPr>
              <a:t>success, will fade into insignificance in the face of the world to come.  Keep on dreaming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15264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Weavers, Investors, dreamers</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0"/>
            <a:ext cx="8663595" cy="2246769"/>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Keep weaving . . .  Keep investing . . .  Keep dreaming!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By doing that, you will have the kind of focus you need to maintain an enthusiastic determination for ministry.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 And an authentic vision to keep you going despite your dark and dreary circumstances.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5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Weavers, Investors, dreamers</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3662541"/>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keep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Right Focus</a:t>
            </a:r>
            <a:r>
              <a:rPr lang="en-US" sz="2400" b="1" dirty="0" smtClean="0">
                <a:latin typeface="Cambria" panose="02040503050406030204" pitchFamily="18" charset="0"/>
                <a:ea typeface="Cambria" panose="02040503050406030204" pitchFamily="18" charset="0"/>
              </a:rPr>
              <a:t>” when we:</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Begin with the end in </a:t>
            </a:r>
            <a:r>
              <a:rPr lang="en-US" sz="2400" b="1" dirty="0" smtClean="0">
                <a:latin typeface="Cambria" panose="02040503050406030204" pitchFamily="18" charset="0"/>
                <a:ea typeface="Cambria" panose="02040503050406030204" pitchFamily="18" charset="0"/>
              </a:rPr>
              <a:t>mind;</a:t>
            </a:r>
            <a:endParaRPr lang="en-US" sz="20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To begin with the end in mind means to start with a clear understanding of your destination.  </a:t>
            </a:r>
          </a:p>
          <a:p>
            <a:pPr indent="457200">
              <a:spcAft>
                <a:spcPts val="1200"/>
              </a:spcAft>
            </a:pPr>
            <a:r>
              <a:rPr lang="en-US" sz="2400" b="1" dirty="0" smtClean="0">
                <a:latin typeface="Cambria" panose="02040503050406030204" pitchFamily="18" charset="0"/>
                <a:ea typeface="Cambria" panose="02040503050406030204" pitchFamily="18" charset="0"/>
              </a:rPr>
              <a:t>It </a:t>
            </a:r>
            <a:r>
              <a:rPr lang="en-US" sz="2400" b="1" dirty="0">
                <a:latin typeface="Cambria" panose="02040503050406030204" pitchFamily="18" charset="0"/>
                <a:ea typeface="Cambria" panose="02040503050406030204" pitchFamily="18" charset="0"/>
              </a:rPr>
              <a:t>means to know where you’re going so that you better understand where you are </a:t>
            </a:r>
            <a:r>
              <a:rPr lang="en-US" sz="2400" b="1" dirty="0" smtClean="0">
                <a:latin typeface="Cambria" panose="02040503050406030204" pitchFamily="18" charset="0"/>
                <a:ea typeface="Cambria" panose="02040503050406030204" pitchFamily="18" charset="0"/>
              </a:rPr>
              <a:t>now. </a:t>
            </a:r>
          </a:p>
          <a:p>
            <a:pPr indent="457200">
              <a:spcAft>
                <a:spcPts val="1200"/>
              </a:spcAft>
            </a:pPr>
            <a:r>
              <a:rPr lang="en-US" sz="2400" b="1" dirty="0" smtClean="0">
                <a:latin typeface="Cambria" panose="02040503050406030204" pitchFamily="18" charset="0"/>
                <a:ea typeface="Cambria" panose="02040503050406030204" pitchFamily="18" charset="0"/>
              </a:rPr>
              <a:t>And </a:t>
            </a:r>
            <a:r>
              <a:rPr lang="en-US" sz="2400" b="1" dirty="0">
                <a:latin typeface="Cambria" panose="02040503050406030204" pitchFamily="18" charset="0"/>
                <a:ea typeface="Cambria" panose="02040503050406030204" pitchFamily="18" charset="0"/>
              </a:rPr>
              <a:t>so that the steps you take are always in the right direction</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000" b="1" i="1" dirty="0" smtClean="0">
                <a:latin typeface="Cambria" panose="02040503050406030204" pitchFamily="18" charset="0"/>
                <a:ea typeface="Cambria" panose="02040503050406030204" pitchFamily="18" charset="0"/>
              </a:rPr>
              <a:t>Stephen </a:t>
            </a:r>
            <a:r>
              <a:rPr lang="en-US" sz="2000" b="1" i="1" dirty="0">
                <a:latin typeface="Cambria" panose="02040503050406030204" pitchFamily="18" charset="0"/>
                <a:ea typeface="Cambria" panose="02040503050406030204" pitchFamily="18" charset="0"/>
              </a:rPr>
              <a:t>R. </a:t>
            </a:r>
            <a:r>
              <a:rPr lang="en-US" sz="2000" b="1" i="1" dirty="0" smtClean="0">
                <a:latin typeface="Cambria" panose="02040503050406030204" pitchFamily="18" charset="0"/>
                <a:ea typeface="Cambria" panose="02040503050406030204" pitchFamily="18" charset="0"/>
              </a:rPr>
              <a:t>Covey </a:t>
            </a:r>
          </a:p>
        </p:txBody>
      </p:sp>
    </p:spTree>
    <p:extLst>
      <p:ext uri="{BB962C8B-B14F-4D97-AF65-F5344CB8AC3E}">
        <p14:creationId xmlns:p14="http://schemas.microsoft.com/office/powerpoint/2010/main" xmlns="" val="1574700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Right Focus”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299155" y="3077709"/>
            <a:ext cx="6335335"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Right Focus - 4:13-18</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27 March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5:1 – 10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“Hope Beyond the Hearse”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1"/>
            <a:ext cx="8686800" cy="4739759"/>
          </a:xfrm>
          <a:prstGeom prst="rect">
            <a:avLst/>
          </a:prstGeom>
          <a:noFill/>
          <a:effectLst/>
        </p:spPr>
        <p:txBody>
          <a:bodyPr wrap="square" rtlCol="0">
            <a:spAutoFit/>
          </a:bodyPr>
          <a:lstStyle/>
          <a:p>
            <a:pPr indent="457200"/>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a:latin typeface="Cambria" panose="02040503050406030204" pitchFamily="18" charset="0"/>
                <a:ea typeface="Cambria" panose="02040503050406030204" pitchFamily="18" charset="0"/>
              </a:rPr>
              <a:t>opens </a:t>
            </a:r>
            <a:r>
              <a:rPr lang="en-US" sz="2350" b="1" dirty="0" smtClean="0">
                <a:latin typeface="Cambria" panose="02040503050406030204" pitchFamily="18" charset="0"/>
                <a:ea typeface="Cambria" panose="02040503050406030204" pitchFamily="18" charset="0"/>
              </a:rPr>
              <a:t>by quoting King Solomon in Ecclesiastes 7:1-2,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day of one’s death is better than the day of one’s birth.  It is better to go to the house of mourning, than to go to the house of feasting.  For that is the end of all men; And the living will take it to heart.</a:t>
            </a:r>
            <a:r>
              <a:rPr lang="en-US" sz="2350" b="1" i="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erstwhile</a:t>
            </a:r>
            <a:r>
              <a:rPr lang="en-US" sz="2350" b="1" i="1" dirty="0" smtClean="0">
                <a:latin typeface="Cambria" panose="02040503050406030204" pitchFamily="18" charset="0"/>
                <a:ea typeface="Cambria" panose="02040503050406030204" pitchFamily="18" charset="0"/>
              </a:rPr>
              <a:t> cynic sage who devoured the best this world had to offer, came to this startling conclusion in the midst of his our wilderness wanderings through human wisdom and experience.”</a:t>
            </a:r>
            <a:r>
              <a:rPr lang="en-US" sz="2350" b="1" dirty="0" smtClean="0">
                <a:latin typeface="Cambria" panose="02040503050406030204" pitchFamily="18" charset="0"/>
                <a:ea typeface="Cambria" panose="02040503050406030204" pitchFamily="18" charset="0"/>
              </a:rPr>
              <a:t>  </a:t>
            </a: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However, if read out of context, his pessimistic words might seem like the musings of somebody who had given up on life entirely.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2999"/>
            <a:ext cx="8686800" cy="5616922"/>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Yet, wisdom and experience had taught the old sage that    a person’s entire life is only seen for what it really is in the house of mourning.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There we hear what people really thought, we witness the person’s life legacy, we hear accomplishment and set-backs and sum-up both victories and defeats.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Only at the end of one’s life can we see whether a person actually,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fought the good fight … finished the course … kept the faith</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2Tim 4:7</a:t>
            </a:r>
            <a:r>
              <a:rPr lang="en-US" sz="2350" b="1" dirty="0" smtClean="0">
                <a:latin typeface="Cambria" panose="02040503050406030204" pitchFamily="18" charset="0"/>
                <a:ea typeface="Cambria" panose="02040503050406030204" pitchFamily="18" charset="0"/>
              </a:rPr>
              <a:t>).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All of us would like to be remembered as people who didn’t quit, who stayed the course. We want people to say that in the midst of temptations, opposition, and persecution, we persevered.  Through all the distractions, we kept the right focus.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228600" y="1066800"/>
            <a:ext cx="8771965" cy="5616922"/>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That is the kind of legacy left to us by the ministry of the apostle Paul.  From his blinding start on the road to Damascus to his binding shackles in a Roman dungeon, Paul remained faithful to the end.</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Even during a ministry that got him beaten, imprisoned, shipwrecked, and left for dead, he picked himself up and carried on.  Paul truly fought the good fight.  He completely finished the course.  He consistently kept the faith.</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 </a:t>
            </a:r>
            <a:r>
              <a:rPr lang="en-US" sz="2350" b="1" dirty="0">
                <a:latin typeface="Cambria" panose="02040503050406030204" pitchFamily="18" charset="0"/>
                <a:ea typeface="Cambria" panose="02040503050406030204" pitchFamily="18" charset="0"/>
              </a:rPr>
              <a:t>life lived with the right focus </a:t>
            </a:r>
            <a:r>
              <a:rPr lang="en-US" sz="2350" b="1" dirty="0" smtClean="0">
                <a:latin typeface="Cambria" panose="02040503050406030204" pitchFamily="18" charset="0"/>
                <a:ea typeface="Cambria" panose="02040503050406030204" pitchFamily="18" charset="0"/>
              </a:rPr>
              <a:t>can </a:t>
            </a:r>
            <a:r>
              <a:rPr lang="en-US" sz="2350" b="1" dirty="0">
                <a:latin typeface="Cambria" panose="02040503050406030204" pitchFamily="18" charset="0"/>
                <a:ea typeface="Cambria" panose="02040503050406030204" pitchFamily="18" charset="0"/>
              </a:rPr>
              <a:t>only</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be maintained </a:t>
            </a:r>
            <a:r>
              <a:rPr lang="en-US" sz="2350" b="1" dirty="0" smtClean="0">
                <a:latin typeface="Cambria" panose="02040503050406030204" pitchFamily="18" charset="0"/>
                <a:ea typeface="Cambria" panose="02040503050406030204" pitchFamily="18" charset="0"/>
              </a:rPr>
              <a:t>when </a:t>
            </a:r>
            <a:r>
              <a:rPr lang="en-US" sz="2350" b="1" dirty="0">
                <a:latin typeface="Cambria" panose="02040503050406030204" pitchFamily="18" charset="0"/>
                <a:ea typeface="Cambria" panose="02040503050406030204" pitchFamily="18" charset="0"/>
              </a:rPr>
              <a:t>we think about each of our moment-by-moment </a:t>
            </a:r>
            <a:r>
              <a:rPr lang="en-US" sz="2350" b="1" dirty="0" smtClean="0">
                <a:latin typeface="Cambria" panose="02040503050406030204" pitchFamily="18" charset="0"/>
                <a:ea typeface="Cambria" panose="02040503050406030204" pitchFamily="18" charset="0"/>
              </a:rPr>
              <a:t>decisions </a:t>
            </a:r>
            <a:r>
              <a:rPr lang="en-US" sz="2350" b="1" dirty="0">
                <a:latin typeface="Cambria" panose="02040503050406030204" pitchFamily="18" charset="0"/>
                <a:ea typeface="Cambria" panose="02040503050406030204" pitchFamily="18" charset="0"/>
              </a:rPr>
              <a:t>from the vantage point of the end. </a:t>
            </a:r>
            <a:r>
              <a:rPr lang="en-US" sz="2350" b="1" dirty="0" smtClean="0">
                <a:latin typeface="Cambria" panose="02040503050406030204" pitchFamily="18" charset="0"/>
                <a:ea typeface="Cambria" panose="02040503050406030204" pitchFamily="18" charset="0"/>
              </a:rPr>
              <a:t>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This kind of resolve does not come from a one-off New Year’s resolution; finishing the course isn’t easy.  The lanes are narrow and littered with obstacles that rise up from nowhere.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1"/>
            <a:ext cx="8601635" cy="4324261"/>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Pain, disappointment, heartache, and loss jog alongside us, drawing close enough to trip us up and make us stumble. </a:t>
            </a: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It requires a great amount of self-sacrifice and discipline to keep from dropping out of the race.</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To finish the course well requires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Right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Focus</a:t>
            </a:r>
            <a:r>
              <a:rPr lang="en-US" sz="2350" b="1" dirty="0" smtClean="0">
                <a:latin typeface="Cambria" panose="02040503050406030204" pitchFamily="18" charset="0"/>
                <a:ea typeface="Cambria" panose="02040503050406030204" pitchFamily="18" charset="0"/>
              </a:rPr>
              <a:t>.</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It is not accomplished by self-hypnosis or a positive        self-image.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Rather, it requires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enthusiastic determination” </a:t>
            </a:r>
            <a:r>
              <a:rPr lang="en-US" sz="2350" b="1" dirty="0" smtClean="0">
                <a:latin typeface="Cambria" panose="02040503050406030204" pitchFamily="18" charset="0"/>
                <a:ea typeface="Cambria" panose="02040503050406030204" pitchFamily="18" charset="0"/>
              </a:rPr>
              <a:t>and authentic vision.  Both of which Paul will address in our lesson.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499782" y="1143000"/>
            <a:ext cx="8153400"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And </a:t>
            </a:r>
            <a:r>
              <a:rPr lang="en-US" sz="2800" i="1" dirty="0">
                <a:latin typeface="Georgia" panose="02040502050405020303" pitchFamily="18" charset="0"/>
              </a:rPr>
              <a:t>since we have the same spirit of faith, according to what is written, “I believed and therefore I spoke,” we also believe and therefore speak, </a:t>
            </a:r>
            <a:r>
              <a:rPr lang="en-US" sz="2800" b="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knowing </a:t>
            </a:r>
            <a:r>
              <a:rPr lang="en-US" sz="2800" i="1" dirty="0">
                <a:latin typeface="Georgia" panose="02040502050405020303" pitchFamily="18" charset="0"/>
              </a:rPr>
              <a:t>that He who raised up the Lord Jesus will also raise us up with Jesus, and will present us with you.  </a:t>
            </a:r>
            <a:r>
              <a:rPr lang="en-US" sz="2800" b="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For</a:t>
            </a:r>
            <a:r>
              <a:rPr lang="en-US" sz="2800" i="1" dirty="0">
                <a:latin typeface="Georgia" panose="02040502050405020303" pitchFamily="18" charset="0"/>
              </a:rPr>
              <a:t> all things are for your sakes, that grace, having spread through the many, may cause thanksgiving to abound to the glory of God</a:t>
            </a:r>
            <a:r>
              <a:rPr lang="en-US" sz="2800" i="1" dirty="0" smtClean="0">
                <a:latin typeface="Georgia" panose="02040502050405020303" pitchFamily="18" charset="0"/>
              </a:rPr>
              <a:t>.</a:t>
            </a:r>
            <a:r>
              <a:rPr lang="en-US" sz="2800" i="1" dirty="0">
                <a:latin typeface="Georgia" panose="02040502050405020303" pitchFamily="18" charset="0"/>
              </a:rPr>
              <a:t>  </a:t>
            </a:r>
          </a:p>
        </p:txBody>
      </p:sp>
      <p:sp>
        <p:nvSpPr>
          <p:cNvPr id="6" name="Title 1"/>
          <p:cNvSpPr>
            <a:spLocks noGrp="1"/>
          </p:cNvSpPr>
          <p:nvPr>
            <p:ph type="title"/>
          </p:nvPr>
        </p:nvSpPr>
        <p:spPr>
          <a:xfrm>
            <a:off x="313765" y="152400"/>
            <a:ext cx="85254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866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4:13-15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71965"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can hardly overestimate the ministry task before  us.  Think about it </a:t>
            </a:r>
            <a:r>
              <a:rPr lang="en-US" sz="2400" b="1" i="1" dirty="0" smtClean="0">
                <a:effectLst>
                  <a:outerShdw blurRad="38100" dist="38100" dir="2700000" algn="tl">
                    <a:srgbClr val="000000">
                      <a:alpha val="43137"/>
                    </a:srgbClr>
                  </a:outerShdw>
                </a:effectLst>
                <a:latin typeface="Cambria" pitchFamily="18" charset="0"/>
              </a:rPr>
              <a:t>. . . </a:t>
            </a:r>
          </a:p>
          <a:p>
            <a:pPr indent="457200">
              <a:spcAft>
                <a:spcPts val="1200"/>
              </a:spcAft>
            </a:pPr>
            <a:r>
              <a:rPr lang="en-US" sz="2400" b="1" dirty="0" smtClean="0">
                <a:latin typeface="Cambria" pitchFamily="18" charset="0"/>
              </a:rPr>
              <a:t>Christ handed off a responsibility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make disciples of    all nations</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Matt. 28:19</a:t>
            </a:r>
            <a:r>
              <a:rPr lang="en-US" sz="2400" b="1" dirty="0" smtClean="0">
                <a:latin typeface="Cambria" pitchFamily="18" charset="0"/>
              </a:rPr>
              <a:t>), to a struggling band of scraggly, ragamuffin disciples – most of them social outcast, blue-collar laborers, and unskilled in rhetoric. </a:t>
            </a:r>
            <a:endParaRPr lang="en-US" sz="2400" b="1" i="1" dirty="0" smtClean="0">
              <a:latin typeface="Cambria" pitchFamily="18" charset="0"/>
            </a:endParaRPr>
          </a:p>
          <a:p>
            <a:pPr indent="457200">
              <a:spcAft>
                <a:spcPts val="1200"/>
              </a:spcAft>
            </a:pPr>
            <a:r>
              <a:rPr lang="en-US" sz="2400" b="1" dirty="0" smtClean="0">
                <a:latin typeface="Cambria" pitchFamily="18" charset="0"/>
              </a:rPr>
              <a:t>These were the men chosen to carry out an impossible work: </a:t>
            </a:r>
            <a:r>
              <a:rPr lang="en-US" sz="2400" b="1" i="1" dirty="0" smtClean="0">
                <a:effectLst>
                  <a:outerShdw blurRad="38100" dist="38100" dir="2700000" algn="tl">
                    <a:srgbClr val="000000">
                      <a:alpha val="43137"/>
                    </a:srgbClr>
                  </a:outerShdw>
                </a:effectLst>
                <a:latin typeface="Cambria" pitchFamily="18" charset="0"/>
              </a:rPr>
              <a:t>The conversion of the world</a:t>
            </a:r>
            <a:r>
              <a:rPr lang="en-US" sz="2400" b="1" dirty="0" smtClean="0">
                <a:latin typeface="Cambria" pitchFamily="18" charset="0"/>
              </a:rPr>
              <a:t>. </a:t>
            </a:r>
          </a:p>
          <a:p>
            <a:pPr indent="457200">
              <a:spcAft>
                <a:spcPts val="1200"/>
              </a:spcAft>
            </a:pPr>
            <a:r>
              <a:rPr lang="en-US" sz="2400" b="1" dirty="0" smtClean="0">
                <a:latin typeface="Cambria" pitchFamily="18" charset="0"/>
              </a:rPr>
              <a:t>Yet, Paul illustrated a spirit of enthusiastic determination when he wrote,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Having the same spirit of faith, according to what is written,  ‘I believed, therefore I spoke,’ we also believe, therefore we  also speak</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48551</TotalTime>
  <Words>2953</Words>
  <Application>Microsoft Office PowerPoint</Application>
  <PresentationFormat>On-screen Show (4:3)</PresentationFormat>
  <Paragraphs>201</Paragraphs>
  <Slides>30</Slides>
  <Notes>27</Notes>
  <HiddenSlides>1</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4:13-15</vt:lpstr>
      <vt:lpstr>2 Corinthians 4:13-15</vt:lpstr>
      <vt:lpstr>2 Corinthians 4:13-15</vt:lpstr>
      <vt:lpstr>2 Corinthians 4:13-15</vt:lpstr>
      <vt:lpstr>2 Corinthians 4:13-15</vt:lpstr>
      <vt:lpstr>2 Corinthians 4:13-15</vt:lpstr>
      <vt:lpstr>2 Corinthians 4:13-15</vt:lpstr>
      <vt:lpstr>2 Corinthians 4:13-15</vt:lpstr>
      <vt:lpstr>2 Corinthians 4:13-15</vt:lpstr>
      <vt:lpstr>2 Corinthians 4:16-18</vt:lpstr>
      <vt:lpstr>2 Corinthians 4:16-18</vt:lpstr>
      <vt:lpstr>2 Corinthians 4:16-18</vt:lpstr>
      <vt:lpstr>2 Corinthians 4:16-18</vt:lpstr>
      <vt:lpstr>Slide 21</vt:lpstr>
      <vt:lpstr>Application – Weavers, Investors, dreamers</vt:lpstr>
      <vt:lpstr>Application – Weavers, Investors, dreamers</vt:lpstr>
      <vt:lpstr>Application – Weavers, Investors, dreamers</vt:lpstr>
      <vt:lpstr>Application – Weavers, Investors, dreamers</vt:lpstr>
      <vt:lpstr>Application – Weavers, Investors, dreamers</vt:lpstr>
      <vt:lpstr>Application – Weavers, Investors, dreamers</vt:lpstr>
      <vt:lpstr>Application – Weavers, Investors, dreamers</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9035</cp:revision>
  <cp:lastPrinted>2023-05-06T01:46:48Z</cp:lastPrinted>
  <dcterms:created xsi:type="dcterms:W3CDTF">2016-10-08T19:35:00Z</dcterms:created>
  <dcterms:modified xsi:type="dcterms:W3CDTF">2024-03-21T01:04:33Z</dcterms:modified>
</cp:coreProperties>
</file>